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sldIdLst>
    <p:sldId id="266" r:id="rId2"/>
    <p:sldId id="257" r:id="rId3"/>
    <p:sldId id="292" r:id="rId4"/>
    <p:sldId id="293" r:id="rId5"/>
    <p:sldId id="294" r:id="rId6"/>
    <p:sldId id="267" r:id="rId7"/>
    <p:sldId id="280" r:id="rId8"/>
    <p:sldId id="263" r:id="rId9"/>
    <p:sldId id="259" r:id="rId10"/>
    <p:sldId id="285" r:id="rId11"/>
    <p:sldId id="284" r:id="rId12"/>
    <p:sldId id="286" r:id="rId13"/>
    <p:sldId id="290" r:id="rId14"/>
    <p:sldId id="289" r:id="rId15"/>
    <p:sldId id="295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8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9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m86\Downloads\Q1-Q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1F05BB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1F05B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63-4086-A0DE-E64D3AFD40E2}"/>
              </c:ext>
            </c:extLst>
          </c:dPt>
          <c:dPt>
            <c:idx val="1"/>
            <c:invertIfNegative val="0"/>
            <c:bubble3D val="0"/>
            <c:spPr>
              <a:solidFill>
                <a:srgbClr val="0000CC"/>
              </a:solidFill>
              <a:ln>
                <a:solidFill>
                  <a:srgbClr val="1F05B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63-4086-A0DE-E64D3AFD40E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1F05B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63-4086-A0DE-E64D3AFD40E2}"/>
              </c:ext>
            </c:extLst>
          </c:dPt>
          <c:cat>
            <c:strRef>
              <c:f>Sheet1!$A$1:$A$3</c:f>
              <c:strCache>
                <c:ptCount val="3"/>
                <c:pt idx="0">
                  <c:v>Q1</c:v>
                </c:pt>
                <c:pt idx="1">
                  <c:v>Q2</c:v>
                </c:pt>
                <c:pt idx="2">
                  <c:v>Q3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63-4086-A0DE-E64D3AFD4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6068223"/>
        <c:axId val="786075423"/>
      </c:barChart>
      <c:catAx>
        <c:axId val="78606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05BB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6075423"/>
        <c:crosses val="autoZero"/>
        <c:auto val="1"/>
        <c:lblAlgn val="ctr"/>
        <c:lblOffset val="100"/>
        <c:noMultiLvlLbl val="0"/>
      </c:catAx>
      <c:valAx>
        <c:axId val="786075423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y-AM" sz="2200" dirty="0"/>
                  <a:t>Հրատարակված հոդվածներ</a:t>
                </a:r>
                <a:r>
                  <a:rPr lang="hy-AM" sz="2200" baseline="0" dirty="0"/>
                  <a:t> </a:t>
                </a:r>
                <a:endParaRPr lang="en-AU" sz="2200" dirty="0"/>
              </a:p>
            </c:rich>
          </c:tx>
          <c:layout>
            <c:manualLayout>
              <c:xMode val="edge"/>
              <c:yMode val="edge"/>
              <c:x val="8.4857312762673474E-3"/>
              <c:y val="6.98429836435975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A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6068223"/>
        <c:crosses val="autoZero"/>
        <c:crossBetween val="between"/>
        <c:majorUnit val="1"/>
      </c:valAx>
      <c:spPr>
        <a:noFill/>
        <a:ln>
          <a:solidFill>
            <a:srgbClr val="1F05BB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E248E-DE5F-E58B-12B7-F089DCF04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D5A01A-E0A7-3A19-11DE-8C55E8CCB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0EE92-2DE8-2ECC-3776-02E9C91B6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12FD-2A7C-4AA4-9678-6B49BAFF1CD2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F74E0-CD5B-9992-F02D-9371D1685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9553-7997-43D4-307E-892A962A4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4612-61B4-4460-8EFB-77C0E063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1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524DB-153D-4630-F709-060D45945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52ABA9-60FC-019B-004B-D91F4A5FF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5D5F3-690F-7967-5E7B-7E026339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12FD-2A7C-4AA4-9678-6B49BAFF1CD2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19411-1389-9B2F-BB79-E10590D1C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6ED91-06D6-3B80-523E-B25F06A57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4612-61B4-4460-8EFB-77C0E063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0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51DD1-7F59-519C-B35B-C6159BD9A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1553A8-F9A0-27E6-BDDE-D5A2B58E3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F9F2D-FF5E-0E77-527A-691EE9410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12FD-2A7C-4AA4-9678-6B49BAFF1CD2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B97DC-C236-2888-7D3B-95EECBB20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2B8C4-41E5-5872-712C-DCFEB4C5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4612-61B4-4460-8EFB-77C0E063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2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845C4-8C77-7DFE-CF10-41A0D092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07E68-4B74-BD25-64F8-44B637B97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5D355-85ED-700D-8A6B-2FD61CE2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12FD-2A7C-4AA4-9678-6B49BAFF1CD2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F7C2E-2255-D5B9-5B5F-34518EB3F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371C-C586-C376-DE98-1D14BC08A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4612-61B4-4460-8EFB-77C0E063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0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AF04A-8B79-0C47-1881-13498E1C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4D1F6-DB79-CD37-9DEF-D656D5B2D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AD201-8413-6205-E4B7-C2C7C3C6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12FD-2A7C-4AA4-9678-6B49BAFF1CD2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EB4C9-4E89-378E-7666-68911A426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CD97A-6ED9-F007-8C57-0DAB1AC86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4612-61B4-4460-8EFB-77C0E063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0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B7F96-2586-0A76-26C4-E4FD150DA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85961-57C6-A916-0CF1-381A92F35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743F1-40A5-1DD4-CD25-AD650512F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D05FA-69A8-ACA3-DE5A-533016579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12FD-2A7C-4AA4-9678-6B49BAFF1CD2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B2180-504C-5EDA-5ADA-EE8A64D6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AC59C-555E-8175-DD29-83AAEED8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4612-61B4-4460-8EFB-77C0E063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0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E26FF-7229-D34A-E4B8-4976B38E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3C4DF-2494-2094-0B12-6E8FDB02E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66B26-3318-64F2-CE58-70D0EF808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C043C3-F82C-8B7F-CDEE-3C63DB188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E6B1F5-6E97-3F12-B0AC-6FD77068F2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03A254-C7E4-B820-7789-942E6080B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12FD-2A7C-4AA4-9678-6B49BAFF1CD2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C44250-219F-A04D-D265-7D6DB15AA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F4697A-9270-153F-F6F3-B3A9F389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4612-61B4-4460-8EFB-77C0E063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4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46C11-E245-C429-3511-F0123C85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63571E-83A8-F884-B93A-6631DCF6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12FD-2A7C-4AA4-9678-6B49BAFF1CD2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BDBD6-CBDF-B93D-D3C5-25A3DA5B8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9C6AC-B1D7-04F4-5AD6-41C8306FC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4612-61B4-4460-8EFB-77C0E063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8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CD332B-B6D1-4AC5-BD51-1D567916E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12FD-2A7C-4AA4-9678-6B49BAFF1CD2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D0D13A-DB5C-BBCF-E466-FCEC80FBD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41023-8F93-51A2-9096-8DCC6941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4612-61B4-4460-8EFB-77C0E063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8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B9DDD-C775-80F2-DF03-E364249C6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3F558-7C07-A105-06AA-FE3EB70DA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569E75-69D9-8442-E1B3-D777F2B37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D5F2F-B778-765D-E37A-B031B7582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12FD-2A7C-4AA4-9678-6B49BAFF1CD2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BF7B1-0184-BD43-FD74-96899CA30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E15C6-7A96-3841-E79F-A284429D6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4612-61B4-4460-8EFB-77C0E063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1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399DC-61FE-5DAD-4C41-C1D7BCB8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E8E8C9-FD08-1B1B-F9A1-B0998A573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B7C53-FCEF-9166-7A33-B709D9E17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215AA-7EE2-4EC6-D9CF-726FA77B6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12FD-2A7C-4AA4-9678-6B49BAFF1CD2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C871B-2AD1-28BD-B395-8784F30B7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CD874-41E7-1C3D-AA8B-8BBE7025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4612-61B4-4460-8EFB-77C0E063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852D3B-11EB-366C-B41B-847B30C5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7AEAC-6F3D-1CD4-142C-D251E7C79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4839F-D32E-C19C-B5C5-09125CEDE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4012FD-2A7C-4AA4-9678-6B49BAFF1CD2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5EF42-C8D2-614D-8FBE-CD5CB957E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2D4F-0224-C638-BD5B-B48497F26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294612-61B4-4460-8EFB-77C0E063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6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34/S1054661825700725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0DF5D-58B9-91AD-6E13-170735B2F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501BD-E5D6-0584-A20C-433D3D476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77" y="214425"/>
            <a:ext cx="12031579" cy="2002573"/>
          </a:xfrm>
        </p:spPr>
        <p:txBody>
          <a:bodyPr>
            <a:normAutofit/>
          </a:bodyPr>
          <a:lstStyle/>
          <a:p>
            <a:r>
              <a:rPr lang="hy-AM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hy-AM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Բաց գիտության ազգային ամպային ենթակառուցվածք»</a:t>
            </a:r>
            <a:r>
              <a:rPr lang="hy-AM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պետական նպատակային ծրագիր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CE2F66-FCB8-5B0B-7378-99B4731C9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45" y="2866204"/>
            <a:ext cx="11798709" cy="2458064"/>
          </a:xfrm>
        </p:spPr>
        <p:txBody>
          <a:bodyPr>
            <a:noAutofit/>
          </a:bodyPr>
          <a:lstStyle/>
          <a:p>
            <a:r>
              <a:rPr lang="hy-A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Արթուր Գևորգյան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y-A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աշխ․ գիտ․ թեկնածու</a:t>
            </a:r>
          </a:p>
          <a:p>
            <a:r>
              <a:rPr lang="hy-A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«Ինֆորմատիկայի և ավտոմատացման պրոբլեմների ինստիտուտ» ՊՈԱԿ </a:t>
            </a:r>
          </a:p>
          <a:p>
            <a:r>
              <a:rPr lang="hy-A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ՇՄՆ «Հիդրոօդերևութաբանության և մոնիթորինգի կենտրոն» ՊՈԱԿ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E045F0-2ECB-CD51-B6B0-84CBECEA3D4C}"/>
              </a:ext>
            </a:extLst>
          </p:cNvPr>
          <p:cNvSpPr txBox="1"/>
          <p:nvPr/>
        </p:nvSpPr>
        <p:spPr>
          <a:xfrm>
            <a:off x="196645" y="5683032"/>
            <a:ext cx="116512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y-A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«Առաջընթաց՝ արդյունավետ գիտությամբ – ԱԱԳ-2026» գիտաժողով Դիլիջան, մայիսի 11-16 </a:t>
            </a:r>
          </a:p>
        </p:txBody>
      </p:sp>
    </p:spTree>
    <p:extLst>
      <p:ext uri="{BB962C8B-B14F-4D97-AF65-F5344CB8AC3E}">
        <p14:creationId xmlns:p14="http://schemas.microsoft.com/office/powerpoint/2010/main" val="1388319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CBC9976-524F-CDE6-472B-26D0B08F3E0A}"/>
              </a:ext>
            </a:extLst>
          </p:cNvPr>
          <p:cNvSpPr txBox="1"/>
          <p:nvPr/>
        </p:nvSpPr>
        <p:spPr>
          <a:xfrm>
            <a:off x="142043" y="18204"/>
            <a:ext cx="112036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y-AM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Կլիմայական անոմալիաները 2024 թվականին</a:t>
            </a:r>
            <a:endParaRPr lang="hy-AM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197920-7D13-46FD-8F2F-C9709C6177A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t="14703" r="2589" b="13960"/>
          <a:stretch/>
        </p:blipFill>
        <p:spPr bwMode="auto">
          <a:xfrm>
            <a:off x="260137" y="2474696"/>
            <a:ext cx="2887630" cy="29846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80A0D1-299D-4B6D-87C2-E17A67A8F56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 t="14904" r="3383" b="13239"/>
          <a:stretch/>
        </p:blipFill>
        <p:spPr bwMode="auto">
          <a:xfrm>
            <a:off x="3740506" y="2435157"/>
            <a:ext cx="2986702" cy="30593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C69CB6-E7DA-482D-9ADA-36684E44CF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846" y="1300809"/>
            <a:ext cx="4366026" cy="24558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DFCD1E-46E9-499C-B6C4-8B1FFAEC773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t="33871" r="16252" b="19653"/>
          <a:stretch/>
        </p:blipFill>
        <p:spPr bwMode="auto">
          <a:xfrm>
            <a:off x="7906199" y="4435256"/>
            <a:ext cx="3262235" cy="24198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6DC297-1B47-433C-BD98-CA49F3914D7C}"/>
              </a:ext>
            </a:extLst>
          </p:cNvPr>
          <p:cNvSpPr txBox="1"/>
          <p:nvPr/>
        </p:nvSpPr>
        <p:spPr>
          <a:xfrm>
            <a:off x="353688" y="1575065"/>
            <a:ext cx="60945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y-AM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Հազվադեպ վաղ երաշտ 2024 թվականի ապրիլին</a:t>
            </a: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81E5D4-0D54-4C89-9A67-6E02D14103DF}"/>
              </a:ext>
            </a:extLst>
          </p:cNvPr>
          <p:cNvSpPr txBox="1"/>
          <p:nvPr/>
        </p:nvSpPr>
        <p:spPr>
          <a:xfrm>
            <a:off x="598128" y="2043809"/>
            <a:ext cx="10264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1" dirty="0"/>
              <a:t>SPI1</a:t>
            </a:r>
            <a:endParaRPr 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226B6A-D9A2-495C-917B-1AF4A3C06F83}"/>
              </a:ext>
            </a:extLst>
          </p:cNvPr>
          <p:cNvSpPr txBox="1"/>
          <p:nvPr/>
        </p:nvSpPr>
        <p:spPr>
          <a:xfrm>
            <a:off x="3740506" y="2043809"/>
            <a:ext cx="16374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1" dirty="0"/>
              <a:t>SPEI1</a:t>
            </a:r>
            <a:endParaRPr lang="en-US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BB95C7-9E07-4DBB-AEA0-4C672E228299}"/>
              </a:ext>
            </a:extLst>
          </p:cNvPr>
          <p:cNvSpPr txBox="1"/>
          <p:nvPr/>
        </p:nvSpPr>
        <p:spPr>
          <a:xfrm>
            <a:off x="6133760" y="925219"/>
            <a:ext cx="60945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y-AM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Աղետալի հեղեղումներ 2024 թվականի մայիսին</a:t>
            </a:r>
            <a:endParaRPr lang="en-US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CECEC4-D23A-44F0-A13F-3A12060DCC22}"/>
              </a:ext>
            </a:extLst>
          </p:cNvPr>
          <p:cNvSpPr txBox="1"/>
          <p:nvPr/>
        </p:nvSpPr>
        <p:spPr>
          <a:xfrm>
            <a:off x="7183458" y="3668710"/>
            <a:ext cx="43660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y-AM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Տեղումների քանակը Լոռի և Տավուշ մարզերում՝ 24-26 մաիսի </a:t>
            </a:r>
            <a:endParaRPr lang="en-US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CC269C-EABD-4F91-9956-309DEDD7BC17}"/>
              </a:ext>
            </a:extLst>
          </p:cNvPr>
          <p:cNvSpPr txBox="1"/>
          <p:nvPr/>
        </p:nvSpPr>
        <p:spPr>
          <a:xfrm>
            <a:off x="46504" y="5607638"/>
            <a:ext cx="74786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Gevorgyan, A.,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Panyan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Khalatyan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 et al. Analysis of Climate Anomalies in Armenia in 2024. Pattern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Image Anal. 35, 907–916 (2025).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https://doi.org/10.1134/S1054661825700725</a:t>
            </a:r>
            <a:r>
              <a:rPr lang="hy-AM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8820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CBC9976-524F-CDE6-472B-26D0B08F3E0A}"/>
              </a:ext>
            </a:extLst>
          </p:cNvPr>
          <p:cNvSpPr txBox="1"/>
          <p:nvPr/>
        </p:nvSpPr>
        <p:spPr>
          <a:xfrm>
            <a:off x="870781" y="67801"/>
            <a:ext cx="10450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y-AM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Կլիմայական անոմալիաները 2023 թվականին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6DC297-1B47-433C-BD98-CA49F3914D7C}"/>
              </a:ext>
            </a:extLst>
          </p:cNvPr>
          <p:cNvSpPr txBox="1"/>
          <p:nvPr/>
        </p:nvSpPr>
        <p:spPr>
          <a:xfrm>
            <a:off x="0" y="1202068"/>
            <a:ext cx="60945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y-AM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Եվրոպա՝ երկրորդ ամենատաք ջերմաստիճանը սկսած 1850 թվականից,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ERA5 </a:t>
            </a:r>
            <a:r>
              <a:rPr lang="hy-AM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ռեանալիզ</a:t>
            </a:r>
            <a:endParaRPr lang="en-US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BB95C7-9E07-4DBB-AEA0-4C672E228299}"/>
              </a:ext>
            </a:extLst>
          </p:cNvPr>
          <p:cNvSpPr txBox="1"/>
          <p:nvPr/>
        </p:nvSpPr>
        <p:spPr>
          <a:xfrm>
            <a:off x="6177378" y="1202067"/>
            <a:ext cx="60945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y-AM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Հայաստան՝ երրորդ ամենատաք տարին սկսած 1935 թվականից, փաստացի տվյալներ</a:t>
            </a:r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6B0B36-E733-7422-D78A-D3400ADA39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1"/>
          <a:stretch>
            <a:fillRect/>
          </a:stretch>
        </p:blipFill>
        <p:spPr>
          <a:xfrm>
            <a:off x="0" y="2060371"/>
            <a:ext cx="10755598" cy="460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08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CBC9976-524F-CDE6-472B-26D0B08F3E0A}"/>
              </a:ext>
            </a:extLst>
          </p:cNvPr>
          <p:cNvSpPr txBox="1"/>
          <p:nvPr/>
        </p:nvSpPr>
        <p:spPr>
          <a:xfrm>
            <a:off x="870781" y="67801"/>
            <a:ext cx="10450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y-AM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Կլիմայական անոմալիաները 2023 թվականին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6DC297-1B47-433C-BD98-CA49F3914D7C}"/>
              </a:ext>
            </a:extLst>
          </p:cNvPr>
          <p:cNvSpPr txBox="1"/>
          <p:nvPr/>
        </p:nvSpPr>
        <p:spPr>
          <a:xfrm>
            <a:off x="1000209" y="1197241"/>
            <a:ext cx="106117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y-AM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Օդի միջին ամսական և տարեկան ջերմաստիճանների շեղումները Հայաստանում ըստ օդերևութաբանական կայանններ դիտարկումների 2023 թվականին</a:t>
            </a:r>
            <a:endParaRPr lang="en-US" sz="2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3346E6-6520-452B-A642-59805E0C6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9" y="2134146"/>
            <a:ext cx="8901355" cy="445067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E004627B-0272-405E-A29C-CAD39B114E50}"/>
              </a:ext>
            </a:extLst>
          </p:cNvPr>
          <p:cNvSpPr/>
          <p:nvPr/>
        </p:nvSpPr>
        <p:spPr>
          <a:xfrm>
            <a:off x="3746377" y="2476870"/>
            <a:ext cx="585926" cy="15713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B9B1562B-6A1D-4466-B82C-C47DD6B21C40}"/>
              </a:ext>
            </a:extLst>
          </p:cNvPr>
          <p:cNvSpPr/>
          <p:nvPr/>
        </p:nvSpPr>
        <p:spPr>
          <a:xfrm>
            <a:off x="8852517" y="3011010"/>
            <a:ext cx="585926" cy="15713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A10E700-E199-428D-BB12-051D1AEA9419}"/>
              </a:ext>
            </a:extLst>
          </p:cNvPr>
          <p:cNvSpPr/>
          <p:nvPr/>
        </p:nvSpPr>
        <p:spPr>
          <a:xfrm>
            <a:off x="9543495" y="2969893"/>
            <a:ext cx="585926" cy="15713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933A9A-64BE-40B3-88C5-8D658C3B3755}"/>
              </a:ext>
            </a:extLst>
          </p:cNvPr>
          <p:cNvSpPr txBox="1"/>
          <p:nvPr/>
        </p:nvSpPr>
        <p:spPr>
          <a:xfrm>
            <a:off x="4332303" y="2499635"/>
            <a:ext cx="1562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y-AM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ամենատաք</a:t>
            </a:r>
          </a:p>
          <a:p>
            <a:r>
              <a:rPr lang="hy-AM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մարտ</a:t>
            </a:r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C6202E-07B8-4F1F-BD58-8442B95220CC}"/>
              </a:ext>
            </a:extLst>
          </p:cNvPr>
          <p:cNvSpPr txBox="1"/>
          <p:nvPr/>
        </p:nvSpPr>
        <p:spPr>
          <a:xfrm>
            <a:off x="7981025" y="2469073"/>
            <a:ext cx="1457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y-AM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ամենատաք</a:t>
            </a:r>
          </a:p>
          <a:p>
            <a:r>
              <a:rPr lang="hy-AM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նոյեմբեր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D0DB86-D52A-4D01-8BA3-CD91C2CCF455}"/>
              </a:ext>
            </a:extLst>
          </p:cNvPr>
          <p:cNvSpPr txBox="1"/>
          <p:nvPr/>
        </p:nvSpPr>
        <p:spPr>
          <a:xfrm>
            <a:off x="9947796" y="2330573"/>
            <a:ext cx="16641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y-AM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երկրորդ ամենատաք</a:t>
            </a:r>
          </a:p>
          <a:p>
            <a:r>
              <a:rPr lang="hy-AM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դեկտեմբեր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123289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CBC9976-524F-CDE6-472B-26D0B08F3E0A}"/>
              </a:ext>
            </a:extLst>
          </p:cNvPr>
          <p:cNvSpPr txBox="1"/>
          <p:nvPr/>
        </p:nvSpPr>
        <p:spPr>
          <a:xfrm>
            <a:off x="353695" y="0"/>
            <a:ext cx="1140921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y-AM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Կլիմայական անոմալիաները 2023 թվականին։ </a:t>
            </a:r>
          </a:p>
          <a:p>
            <a:pPr algn="ctr"/>
            <a:r>
              <a:rPr lang="hy-AM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Մթնոլորտի ընդհանուր շրջանառությունը՝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</a:t>
            </a:r>
            <a:r>
              <a:rPr lang="hy-AM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ռեանալիզ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6DC297-1B47-433C-BD98-CA49F3914D7C}"/>
              </a:ext>
            </a:extLst>
          </p:cNvPr>
          <p:cNvSpPr txBox="1"/>
          <p:nvPr/>
        </p:nvSpPr>
        <p:spPr>
          <a:xfrm>
            <a:off x="207152" y="1162887"/>
            <a:ext cx="119848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y-AM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Գեոպոտենցիալ բարձրության և դրա անոմալիաների 500 հՊա քարտեզը՝ 5-6 կմ բարձրության վրա</a:t>
            </a:r>
            <a:endParaRPr lang="en-US" sz="24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3E4AEB-44A6-463C-8EED-07468137FF77}"/>
              </a:ext>
            </a:extLst>
          </p:cNvPr>
          <p:cNvSpPr txBox="1"/>
          <p:nvPr/>
        </p:nvSpPr>
        <p:spPr>
          <a:xfrm>
            <a:off x="2290438" y="1897741"/>
            <a:ext cx="1908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y-AM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Մարտ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6FCC15-454D-4FD1-99A4-FA56BED939E8}"/>
              </a:ext>
            </a:extLst>
          </p:cNvPr>
          <p:cNvSpPr txBox="1"/>
          <p:nvPr/>
        </p:nvSpPr>
        <p:spPr>
          <a:xfrm>
            <a:off x="8596543" y="1920824"/>
            <a:ext cx="1908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y-AM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Նոյեմբեր</a:t>
            </a:r>
            <a:endParaRPr lang="en-US" sz="2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D9976F-2F95-43CC-9D6E-87BDB06C6D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8"/>
          <a:stretch/>
        </p:blipFill>
        <p:spPr>
          <a:xfrm>
            <a:off x="126583" y="2359406"/>
            <a:ext cx="5924327" cy="38448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5335F3E-D1A7-4ECE-9807-07CC11B79F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1"/>
          <a:stretch/>
        </p:blipFill>
        <p:spPr>
          <a:xfrm>
            <a:off x="6199576" y="2400236"/>
            <a:ext cx="5834888" cy="380406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0B9604E-0FB4-41AA-99BC-43D1BBD258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1"/>
          <a:stretch/>
        </p:blipFill>
        <p:spPr>
          <a:xfrm>
            <a:off x="2439548" y="6258086"/>
            <a:ext cx="7312904" cy="59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46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CBC9976-524F-CDE6-472B-26D0B08F3E0A}"/>
              </a:ext>
            </a:extLst>
          </p:cNvPr>
          <p:cNvSpPr txBox="1"/>
          <p:nvPr/>
        </p:nvSpPr>
        <p:spPr>
          <a:xfrm>
            <a:off x="353695" y="0"/>
            <a:ext cx="1130268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y-AM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Կլիմայական անոմալիաները 2023 թվականին </a:t>
            </a:r>
          </a:p>
          <a:p>
            <a:pPr algn="ctr"/>
            <a:r>
              <a:rPr lang="hy-AM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Մթնոլորտի ընդհանուր շրջանառությունը՝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</a:t>
            </a:r>
            <a:r>
              <a:rPr lang="hy-AM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ռեանալիզ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6DC297-1B47-433C-BD98-CA49F3914D7C}"/>
              </a:ext>
            </a:extLst>
          </p:cNvPr>
          <p:cNvSpPr txBox="1"/>
          <p:nvPr/>
        </p:nvSpPr>
        <p:spPr>
          <a:xfrm>
            <a:off x="238285" y="1210480"/>
            <a:ext cx="119848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y-AM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Գեոպոտենցիալ բարձրության, քամու և տեսակարար խոնավության 700 հՊա քարտեզը՝ 3 կմ բարձրության վրա</a:t>
            </a:r>
            <a:endParaRPr lang="en-US" sz="2400" i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03164F-28A1-45D7-AB16-AE465C18CE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0"/>
          <a:stretch/>
        </p:blipFill>
        <p:spPr>
          <a:xfrm>
            <a:off x="238285" y="2359406"/>
            <a:ext cx="5742299" cy="38136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727688-3E49-4544-AD1F-385E9D7CEF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7"/>
          <a:stretch/>
        </p:blipFill>
        <p:spPr>
          <a:xfrm>
            <a:off x="6211416" y="2359406"/>
            <a:ext cx="5742299" cy="38448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69FE78-425C-487C-BA40-469776C0D7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53"/>
          <a:stretch/>
        </p:blipFill>
        <p:spPr>
          <a:xfrm>
            <a:off x="2494624" y="6285963"/>
            <a:ext cx="7812349" cy="5713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3E4AEB-44A6-463C-8EED-07468137FF77}"/>
              </a:ext>
            </a:extLst>
          </p:cNvPr>
          <p:cNvSpPr txBox="1"/>
          <p:nvPr/>
        </p:nvSpPr>
        <p:spPr>
          <a:xfrm>
            <a:off x="2290438" y="1897741"/>
            <a:ext cx="1908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y-AM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Մարտ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6FCC15-454D-4FD1-99A4-FA56BED939E8}"/>
              </a:ext>
            </a:extLst>
          </p:cNvPr>
          <p:cNvSpPr txBox="1"/>
          <p:nvPr/>
        </p:nvSpPr>
        <p:spPr>
          <a:xfrm>
            <a:off x="8525522" y="1940049"/>
            <a:ext cx="1908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y-AM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Նոյեմբեր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29574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BF07F-9C05-CEFD-852A-9F574EC35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2637E16-1F91-793E-88FF-20D0C04F52F6}"/>
              </a:ext>
            </a:extLst>
          </p:cNvPr>
          <p:cNvSpPr txBox="1"/>
          <p:nvPr/>
        </p:nvSpPr>
        <p:spPr>
          <a:xfrm>
            <a:off x="353695" y="0"/>
            <a:ext cx="1140921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y-AM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Կլիմայի փոփոխության կանխատեսումները Հայաստանում </a:t>
            </a:r>
          </a:p>
        </p:txBody>
      </p:sp>
      <p:pic>
        <p:nvPicPr>
          <p:cNvPr id="1026" name="Picture 1" descr="C:\ERA5\CHELSA\Maps\2222.png">
            <a:extLst>
              <a:ext uri="{FF2B5EF4-FFF2-40B4-BE49-F238E27FC236}">
                <a16:creationId xmlns:a16="http://schemas.microsoft.com/office/drawing/2014/main" id="{BD7FB060-4BD8-F20A-CEB9-E31A1C4F3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1" r="1964" b="2"/>
          <a:stretch>
            <a:fillRect/>
          </a:stretch>
        </p:blipFill>
        <p:spPr bwMode="auto">
          <a:xfrm>
            <a:off x="353695" y="2034074"/>
            <a:ext cx="11605390" cy="470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86313E-811C-C44E-FD6B-8B3C0DE02BF3}"/>
              </a:ext>
            </a:extLst>
          </p:cNvPr>
          <p:cNvSpPr txBox="1"/>
          <p:nvPr/>
        </p:nvSpPr>
        <p:spPr>
          <a:xfrm>
            <a:off x="74646" y="874291"/>
            <a:ext cx="116136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y-AM" sz="2000" dirty="0"/>
              <a:t>Օդի միջին ջերմաստիճանը Հայաստանում հուլիսին 1981-2010 թթ․ժամանակահատվածում և ապագայում՝ 2071-2100 թթ․, ըստ </a:t>
            </a:r>
            <a:r>
              <a:rPr lang="en-AU" sz="2000" dirty="0"/>
              <a:t>CHELSA </a:t>
            </a:r>
            <a:r>
              <a:rPr lang="hy-AM" sz="2000" dirty="0"/>
              <a:t>կլիմայական մոդելի և </a:t>
            </a:r>
            <a:r>
              <a:rPr lang="en-AU" sz="2000" dirty="0"/>
              <a:t>SSP3-7.0 </a:t>
            </a:r>
            <a:r>
              <a:rPr lang="hy-AM" sz="2000" dirty="0"/>
              <a:t>և </a:t>
            </a:r>
            <a:r>
              <a:rPr lang="en-AU" sz="2000" dirty="0"/>
              <a:t>SSP5-8.5 </a:t>
            </a:r>
            <a:r>
              <a:rPr lang="hy-AM" sz="2000" dirty="0"/>
              <a:t>սցենարների։ 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90457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47A6340-ADA9-4A86-90E9-6FF70CB14C53}"/>
              </a:ext>
            </a:extLst>
          </p:cNvPr>
          <p:cNvSpPr txBox="1"/>
          <p:nvPr/>
        </p:nvSpPr>
        <p:spPr>
          <a:xfrm>
            <a:off x="168677" y="2468180"/>
            <a:ext cx="1174515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y-AM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ՇՆՈՐՀԱԿԱԼՈՒԹՅՈՒՆ</a:t>
            </a: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98105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A94E29-5009-5967-73A6-9F3BC7968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802"/>
            <a:ext cx="1197569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y-AM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«Բաց գիտության ազգային ամպային ենթակառուցվածք» </a:t>
            </a:r>
            <a:br>
              <a:rPr lang="hy-AM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en-AU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hy-AM" sz="36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Ծրագրի նպատակները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381" y="1961336"/>
            <a:ext cx="11533238" cy="437415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y-AM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Ապահովել հաշվողական և տեղեկատվական ռեսուրսներ, ծառայություններ և միջավայր գիտական տարբեր խնդիրների լուծման համար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y-AM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Իրականացնել նոր գիտահետազոտական ծրագրեր և մասնագետների վերապատրաստում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y-AM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Օգտագործել գերհամակարգիչները, ամպային համակարգերը և մեքենայական ուսուցման մեթոդները տվյալների վերլուծության նպատակով:</a:t>
            </a:r>
          </a:p>
        </p:txBody>
      </p:sp>
    </p:spTree>
    <p:extLst>
      <p:ext uri="{BB962C8B-B14F-4D97-AF65-F5344CB8AC3E}">
        <p14:creationId xmlns:p14="http://schemas.microsoft.com/office/powerpoint/2010/main" val="314770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802"/>
            <a:ext cx="1197569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y-AM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«Բաց գիտության ազգային ամպային ենթակառուցվածք» </a:t>
            </a:r>
            <a:br>
              <a:rPr lang="hy-AM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en-AU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hy-AM" sz="36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Ծրագրի մասնակիցները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10" y="2313992"/>
            <a:ext cx="11808542" cy="4467808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hy-AM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Ինֆորմատիկայի և ավտոմատացման պրոբլեմների</a:t>
            </a:r>
            <a:r>
              <a:rPr lang="hy-AM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ինստիտուտ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hy-AM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Երկրաբանական գիտությունների ինստիտուտ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hy-AM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Լ. Օրբելու անվան Ֆիզիոլոգիայի</a:t>
            </a:r>
            <a:r>
              <a:rPr lang="hy-AM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ինստիտոիտ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hy-AM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Ա. Նազարովի անվան երկրաֆիզիկայի և ինժեներային </a:t>
            </a:r>
            <a:r>
              <a:rPr lang="hy-AM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սեյսմաբանության</a:t>
            </a:r>
            <a:r>
              <a:rPr lang="hy-AM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ինստիտուտ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hy-AM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Մոլեկուլային կենսաբանության </a:t>
            </a:r>
            <a:r>
              <a:rPr lang="hy-AM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ինստիտուտ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hy-AM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Շրջակա միջավայրի նախարարություն</a:t>
            </a:r>
            <a:r>
              <a:rPr lang="hy-AM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y-A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Հիդրոօդերևութաբանության և մոնիթորինգի կենտրոն» ՊՈԱԿ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9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33EA0-2E7F-B0A2-A86C-247D8C834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19DF0-537E-0D51-7550-5B793734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36"/>
            <a:ext cx="1197569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y-AM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«Բաց գիտության ազգային ամպային ենթակառուցվածք» </a:t>
            </a:r>
            <a:br>
              <a:rPr lang="hy-AM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en-AU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hy-AM" sz="36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Ծրագրի խնդիրները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AD0E00-48BB-4CD6-8CA9-EE3862E7CAA2}"/>
              </a:ext>
            </a:extLst>
          </p:cNvPr>
          <p:cNvSpPr/>
          <p:nvPr/>
        </p:nvSpPr>
        <p:spPr>
          <a:xfrm>
            <a:off x="326571" y="2090057"/>
            <a:ext cx="2901821" cy="15302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7E8D28-27FC-E107-0970-7F2FD02DCEC7}"/>
              </a:ext>
            </a:extLst>
          </p:cNvPr>
          <p:cNvSpPr txBox="1"/>
          <p:nvPr/>
        </p:nvSpPr>
        <p:spPr>
          <a:xfrm>
            <a:off x="632150" y="2227010"/>
            <a:ext cx="25962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y-AM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Կլիմա։</a:t>
            </a:r>
            <a:r>
              <a:rPr lang="hy-AM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Երաշտներ, կլիմայական էքստրեմումներ, կլիմայական մոդելներ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EEA4FA-28AE-7631-8C21-C33BBB4CF993}"/>
              </a:ext>
            </a:extLst>
          </p:cNvPr>
          <p:cNvSpPr/>
          <p:nvPr/>
        </p:nvSpPr>
        <p:spPr>
          <a:xfrm>
            <a:off x="4388496" y="2090057"/>
            <a:ext cx="2901821" cy="15302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A06FBF-708B-D858-90A3-2883AC84892F}"/>
              </a:ext>
            </a:extLst>
          </p:cNvPr>
          <p:cNvSpPr txBox="1"/>
          <p:nvPr/>
        </p:nvSpPr>
        <p:spPr>
          <a:xfrm>
            <a:off x="4581329" y="2365509"/>
            <a:ext cx="27089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y-AM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Բնապահպանություն։ </a:t>
            </a:r>
            <a:r>
              <a:rPr lang="hy-AM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Օդի աղտոտվածության մոդելների ներդնում։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46A4A-EE21-9FA2-E0A2-E5C1BECB7420}"/>
              </a:ext>
            </a:extLst>
          </p:cNvPr>
          <p:cNvSpPr txBox="1"/>
          <p:nvPr/>
        </p:nvSpPr>
        <p:spPr>
          <a:xfrm>
            <a:off x="8349343" y="1490119"/>
            <a:ext cx="270898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y-AM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Սեյսմաբանություն։</a:t>
            </a:r>
            <a:r>
              <a:rPr lang="hy-AM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Շենքերի խոցելիության աստիճանի որոշում, տեկտոնական խզվածքների ակտիվացման գնահատում, երկրադինամիկ մոդելավորում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61BB08E-FA0E-9FCA-6E81-F54360E39666}"/>
              </a:ext>
            </a:extLst>
          </p:cNvPr>
          <p:cNvSpPr/>
          <p:nvPr/>
        </p:nvSpPr>
        <p:spPr>
          <a:xfrm>
            <a:off x="8284029" y="1560743"/>
            <a:ext cx="2548811" cy="243529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C3E717-BEA8-164C-98F1-A43F01CDDBD8}"/>
              </a:ext>
            </a:extLst>
          </p:cNvPr>
          <p:cNvSpPr/>
          <p:nvPr/>
        </p:nvSpPr>
        <p:spPr>
          <a:xfrm>
            <a:off x="326571" y="4452332"/>
            <a:ext cx="3125755" cy="178214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C062F8-072B-B720-ADB5-706A141AB204}"/>
              </a:ext>
            </a:extLst>
          </p:cNvPr>
          <p:cNvSpPr txBox="1"/>
          <p:nvPr/>
        </p:nvSpPr>
        <p:spPr>
          <a:xfrm>
            <a:off x="326571" y="4460604"/>
            <a:ext cx="32097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y-AM" b="1" i="1" dirty="0"/>
              <a:t>Կենսաբանություն։ </a:t>
            </a:r>
          </a:p>
          <a:p>
            <a:r>
              <a:rPr lang="hy-AM" dirty="0"/>
              <a:t>Լիպիդային երկշերտ /տրանսմեմբրանային ինտեգրին/օբտուստատին բարդ համակարգի մոդելավորում</a:t>
            </a:r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45949E-295B-B91A-088A-5EE9FBB3998B}"/>
              </a:ext>
            </a:extLst>
          </p:cNvPr>
          <p:cNvSpPr/>
          <p:nvPr/>
        </p:nvSpPr>
        <p:spPr>
          <a:xfrm>
            <a:off x="4276530" y="4444060"/>
            <a:ext cx="3125755" cy="1782147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87A990-C983-67CE-0B3D-6461A4F65178}"/>
              </a:ext>
            </a:extLst>
          </p:cNvPr>
          <p:cNvSpPr txBox="1"/>
          <p:nvPr/>
        </p:nvSpPr>
        <p:spPr>
          <a:xfrm>
            <a:off x="4276530" y="4452332"/>
            <a:ext cx="32097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y-AM" b="1" i="1" dirty="0">
                <a:solidFill>
                  <a:schemeClr val="accent5"/>
                </a:solidFill>
              </a:rPr>
              <a:t>Բժշկական գենետիկա։ </a:t>
            </a:r>
          </a:p>
          <a:p>
            <a:r>
              <a:rPr lang="hy-AM" dirty="0">
                <a:solidFill>
                  <a:schemeClr val="accent5"/>
                </a:solidFill>
              </a:rPr>
              <a:t>Բաց հասանելի գենոմային տվյալների հավաքագրում և ներմուծում, </a:t>
            </a:r>
            <a:r>
              <a:rPr lang="en-AU" dirty="0" err="1">
                <a:solidFill>
                  <a:schemeClr val="accent5"/>
                </a:solidFill>
              </a:rPr>
              <a:t>ArmLifeBank</a:t>
            </a:r>
            <a:r>
              <a:rPr lang="hy-AM" dirty="0">
                <a:solidFill>
                  <a:schemeClr val="accent5"/>
                </a:solidFill>
              </a:rPr>
              <a:t> հարթակի մշակում։ </a:t>
            </a:r>
            <a:endParaRPr lang="en-AU" dirty="0">
              <a:solidFill>
                <a:schemeClr val="accent5"/>
              </a:solidFill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00EFF037-9A82-7554-CCFD-8DF84FDC734B}"/>
              </a:ext>
            </a:extLst>
          </p:cNvPr>
          <p:cNvSpPr/>
          <p:nvPr/>
        </p:nvSpPr>
        <p:spPr>
          <a:xfrm>
            <a:off x="8226489" y="4294012"/>
            <a:ext cx="3074438" cy="2435290"/>
          </a:xfrm>
          <a:prstGeom prst="hexago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83A93A-2BB0-0A74-AE0E-E96EB40EB9A2}"/>
              </a:ext>
            </a:extLst>
          </p:cNvPr>
          <p:cNvSpPr txBox="1"/>
          <p:nvPr/>
        </p:nvSpPr>
        <p:spPr>
          <a:xfrm>
            <a:off x="8433319" y="4512109"/>
            <a:ext cx="28676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hy-AM" dirty="0">
                <a:solidFill>
                  <a:schemeClr val="tx2"/>
                </a:solidFill>
              </a:rPr>
              <a:t>      Օ</a:t>
            </a:r>
            <a:r>
              <a:rPr lang="hy-AM" sz="1800" dirty="0">
                <a:solidFill>
                  <a:schemeClr val="tx2"/>
                </a:solidFill>
              </a:rPr>
              <a:t>գտագործվել են՝ </a:t>
            </a:r>
          </a:p>
          <a:p>
            <a:pPr marL="342900" indent="-285750">
              <a:buFont typeface="Wingdings" panose="05000000000000000000" pitchFamily="2" charset="2"/>
              <a:buChar char="Ø"/>
            </a:pPr>
            <a:r>
              <a:rPr lang="hy-AM" sz="1800" dirty="0">
                <a:solidFill>
                  <a:schemeClr val="tx2"/>
                </a:solidFill>
              </a:rPr>
              <a:t>«</a:t>
            </a:r>
            <a:r>
              <a:rPr lang="en-US" sz="1800" dirty="0">
                <a:solidFill>
                  <a:schemeClr val="tx2"/>
                </a:solidFill>
              </a:rPr>
              <a:t>ASNET-AM</a:t>
            </a:r>
            <a:r>
              <a:rPr lang="hy-AM" sz="1800" dirty="0">
                <a:solidFill>
                  <a:schemeClr val="tx2"/>
                </a:solidFill>
              </a:rPr>
              <a:t>»</a:t>
            </a:r>
            <a:r>
              <a:rPr lang="en-US" sz="1800" dirty="0">
                <a:solidFill>
                  <a:schemeClr val="tx2"/>
                </a:solidFill>
              </a:rPr>
              <a:t>  </a:t>
            </a:r>
            <a:r>
              <a:rPr lang="hy-AM" sz="1800" dirty="0">
                <a:solidFill>
                  <a:schemeClr val="tx2"/>
                </a:solidFill>
              </a:rPr>
              <a:t>ցանցի ռեսուրսները</a:t>
            </a:r>
          </a:p>
          <a:p>
            <a:pPr marL="342900" indent="-285750">
              <a:buFont typeface="Wingdings" panose="05000000000000000000" pitchFamily="2" charset="2"/>
              <a:buChar char="Ø"/>
            </a:pPr>
            <a:r>
              <a:rPr lang="hy-AM" dirty="0"/>
              <a:t>«Ազնավուր» ազգային գերհամակարգչային կենտրոնի ռեսուրսները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5761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08B20-1D8D-F798-389D-036515AC2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D9693-2EF8-3017-3DCD-CC8CCDBB6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802"/>
            <a:ext cx="1197569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y-AM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«Բաց գիտության ազգային ամպային ենթակառուցվածք» </a:t>
            </a:r>
            <a:br>
              <a:rPr lang="hy-AM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en-AU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AU" sz="36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2025 </a:t>
            </a:r>
            <a:r>
              <a:rPr lang="hy-AM" sz="36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թվականին </a:t>
            </a:r>
            <a:r>
              <a:rPr lang="hy-AM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հարապարակված </a:t>
            </a:r>
            <a:r>
              <a:rPr lang="hy-AM" sz="36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գիտական հոդվածները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34AAC15-5177-362C-929D-88A1985DCB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121209"/>
              </p:ext>
            </p:extLst>
          </p:nvPr>
        </p:nvGraphicFramePr>
        <p:xfrm>
          <a:off x="1856792" y="1903445"/>
          <a:ext cx="7483150" cy="4777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3856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8C498-FBBE-FC00-B8C9-74F15F112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9ADA906-8B21-4C93-BC50-AB81F7FC2253}"/>
              </a:ext>
            </a:extLst>
          </p:cNvPr>
          <p:cNvSpPr txBox="1"/>
          <p:nvPr/>
        </p:nvSpPr>
        <p:spPr>
          <a:xfrm>
            <a:off x="518160" y="679856"/>
            <a:ext cx="11155679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y-AM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«Բաց գիտության ազգային ամպային ենթակառուցվածք» </a:t>
            </a:r>
            <a:br>
              <a:rPr lang="hy-AM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y-AM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y-AM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Կլիմայական ուսումնասիրություններ</a:t>
            </a:r>
          </a:p>
          <a:p>
            <a:pPr algn="ctr"/>
            <a:endParaRPr lang="hy-AM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y-AM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y-AM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Կլիմայական էքստրեմումների և անոմալիաների միտումները Հայաստանում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y-AM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y-AM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Երաշտային պայմանների ուսումնասիրությունը Հայաստանում գլոբալ ռեանալիզի, արբանյակային և փաստացի տվյալներով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y-AM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y-AM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Կլիմայի փոփոխության կանխատեսումները Հայաստանում</a:t>
            </a:r>
          </a:p>
        </p:txBody>
      </p:sp>
    </p:spTree>
    <p:extLst>
      <p:ext uri="{BB962C8B-B14F-4D97-AF65-F5344CB8AC3E}">
        <p14:creationId xmlns:p14="http://schemas.microsoft.com/office/powerpoint/2010/main" val="58419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8C498-FBBE-FC00-B8C9-74F15F112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9ADA906-8B21-4C93-BC50-AB81F7FC2253}"/>
              </a:ext>
            </a:extLst>
          </p:cNvPr>
          <p:cNvSpPr txBox="1"/>
          <p:nvPr/>
        </p:nvSpPr>
        <p:spPr>
          <a:xfrm>
            <a:off x="289249" y="410547"/>
            <a:ext cx="1155129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y-A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Արդիականությունը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y-A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գիտական նորույթը և կիրառական նշանակությունը</a:t>
            </a:r>
          </a:p>
          <a:p>
            <a:pPr algn="just"/>
            <a:endParaRPr lang="hy-AM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y-A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Կլիմայի փոփոխության ազդեցությունը կլիմայական վտանգների վրա Հայաստանում քիչ է ուսումնասիրված։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hy-AM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y-A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Կլիմայական ծառայություններ և սպասարկումներ իրականացնելիս, գյուղատնտեսության, ջրային ռեսուրսների, էներգետիկայի, առողջապահության, շինարարության և այլ ոլորտներում։ </a:t>
            </a:r>
          </a:p>
          <a:p>
            <a:pPr algn="just"/>
            <a:endParaRPr lang="hy-AM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y-A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Անհրաժեշտ է Հայսատանում ներդնել վաղ նախազգուշացման համակարգեր տարբեր եղանակա-կլիմայական վտանգների համար։ Նման համակարգերի մշակումը և ներդնումը պահանջում են նախնական գիտական ուսումնասիրություններ։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hy-AM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64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71290F-3399-44A3-A7C0-D5759243A120}"/>
              </a:ext>
            </a:extLst>
          </p:cNvPr>
          <p:cNvSpPr txBox="1"/>
          <p:nvPr/>
        </p:nvSpPr>
        <p:spPr>
          <a:xfrm>
            <a:off x="639876" y="243969"/>
            <a:ext cx="110607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y-AM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Հայաստանի տարածքի տաքացման տեմպերը գերազանցում են Եվրոպայի և գլոբալ միջին տաքացման տեմպերին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411822298">
            <a:extLst>
              <a:ext uri="{FF2B5EF4-FFF2-40B4-BE49-F238E27FC236}">
                <a16:creationId xmlns:a16="http://schemas.microsoft.com/office/drawing/2014/main" id="{DAEAB0D9-C4AF-4747-BBB4-785297067B3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3" y="1744825"/>
            <a:ext cx="6680718" cy="38535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537B00DD-52F6-47D9-9595-1462F6A02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7415"/>
              </p:ext>
            </p:extLst>
          </p:nvPr>
        </p:nvGraphicFramePr>
        <p:xfrm>
          <a:off x="7229090" y="3211958"/>
          <a:ext cx="4657408" cy="1729740"/>
        </p:xfrm>
        <a:graphic>
          <a:graphicData uri="http://schemas.openxmlformats.org/drawingml/2006/table">
            <a:tbl>
              <a:tblPr firstRow="1" firstCol="1" bandRow="1"/>
              <a:tblGrid>
                <a:gridCol w="1307148">
                  <a:extLst>
                    <a:ext uri="{9D8B030D-6E8A-4147-A177-3AD203B41FA5}">
                      <a16:colId xmlns:a16="http://schemas.microsoft.com/office/drawing/2014/main" val="3603179451"/>
                    </a:ext>
                  </a:extLst>
                </a:gridCol>
                <a:gridCol w="1264285">
                  <a:extLst>
                    <a:ext uri="{9D8B030D-6E8A-4147-A177-3AD203B41FA5}">
                      <a16:colId xmlns:a16="http://schemas.microsoft.com/office/drawing/2014/main" val="102509752"/>
                    </a:ext>
                  </a:extLst>
                </a:gridCol>
                <a:gridCol w="1087120">
                  <a:extLst>
                    <a:ext uri="{9D8B030D-6E8A-4147-A177-3AD203B41FA5}">
                      <a16:colId xmlns:a16="http://schemas.microsoft.com/office/drawing/2014/main" val="3521493853"/>
                    </a:ext>
                  </a:extLst>
                </a:gridCol>
                <a:gridCol w="998855">
                  <a:extLst>
                    <a:ext uri="{9D8B030D-6E8A-4147-A177-3AD203B41FA5}">
                      <a16:colId xmlns:a16="http://schemas.microsoft.com/office/drawing/2014/main" val="3422224061"/>
                    </a:ext>
                  </a:extLst>
                </a:gridCol>
              </a:tblGrid>
              <a:tr h="2882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Սեզոն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hy-AM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Տարի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Հայաստան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6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Եվրոպա</a:t>
                      </a:r>
                      <a:endParaRPr lang="en-US" sz="1600" b="1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Գլոբալ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10673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Ձմեռ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0.52</a:t>
                      </a:r>
                      <a:endParaRPr lang="en-US" sz="18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26535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Գարուն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US" sz="1800" b="1" i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41831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Ամառ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2805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Աշուն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0.24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39092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Տարեկան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1800" b="1" i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1800" b="1" i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35694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CC6527D-F148-415F-9EC5-F727BD8B88BE}"/>
              </a:ext>
            </a:extLst>
          </p:cNvPr>
          <p:cNvSpPr txBox="1"/>
          <p:nvPr/>
        </p:nvSpPr>
        <p:spPr>
          <a:xfrm>
            <a:off x="7397321" y="2068787"/>
            <a:ext cx="39850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y-AM" dirty="0">
                <a:latin typeface="Times New Roman" panose="02020603050405020304" pitchFamily="18" charset="0"/>
                <a:cs typeface="Times New Roman" panose="02020603050405020304" pitchFamily="18" charset="0"/>
              </a:rPr>
              <a:t>Օդի ջերմաստիճանի փոփոխության միտումները 1979-2024 թթ․ ժամանակահատվածում՝ 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C/10 </a:t>
            </a:r>
            <a:r>
              <a:rPr lang="hy-AM" dirty="0">
                <a:latin typeface="Times New Roman" panose="02020603050405020304" pitchFamily="18" charset="0"/>
                <a:cs typeface="Times New Roman" panose="02020603050405020304" pitchFamily="18" charset="0"/>
              </a:rPr>
              <a:t>տարի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726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CBC9976-524F-CDE6-472B-26D0B08F3E0A}"/>
              </a:ext>
            </a:extLst>
          </p:cNvPr>
          <p:cNvSpPr txBox="1"/>
          <p:nvPr/>
        </p:nvSpPr>
        <p:spPr>
          <a:xfrm>
            <a:off x="229400" y="140203"/>
            <a:ext cx="1173319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r>
              <a:rPr lang="hy-AM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դի առավելագույն ջերմաստիճանի աճը գերազանցում է նվազագույն ջերմաստիճանի աճին։ </a:t>
            </a:r>
          </a:p>
          <a:p>
            <a:pPr algn="ctr"/>
            <a:endParaRPr lang="hy-AM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y-AM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Հայաստանի 40 օդերևութաբանական կայանների դիտարկումները 1979-2023 թթ․ ժամանակահատվածում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01739E-8E38-45B8-B46F-612A769E0D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74"/>
          <a:stretch/>
        </p:blipFill>
        <p:spPr>
          <a:xfrm>
            <a:off x="1050298" y="2385178"/>
            <a:ext cx="9443376" cy="41874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8B9399-10A2-4C56-A8D1-1473F018A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818" y="2490202"/>
            <a:ext cx="1445726" cy="729399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EECA6398-F5F0-4E5F-89E4-18446483CF6D}"/>
              </a:ext>
            </a:extLst>
          </p:cNvPr>
          <p:cNvSpPr/>
          <p:nvPr/>
        </p:nvSpPr>
        <p:spPr>
          <a:xfrm>
            <a:off x="5450649" y="2712090"/>
            <a:ext cx="1445726" cy="33399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10A08-4F5A-2FE8-1B18-EF8675DB64E4}"/>
              </a:ext>
            </a:extLst>
          </p:cNvPr>
          <p:cNvSpPr txBox="1"/>
          <p:nvPr/>
        </p:nvSpPr>
        <p:spPr>
          <a:xfrm>
            <a:off x="4922850" y="2395047"/>
            <a:ext cx="14457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y-AM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Ամառ</a:t>
            </a:r>
            <a:endParaRPr lang="en-AU" sz="2200" b="1" dirty="0"/>
          </a:p>
        </p:txBody>
      </p:sp>
    </p:spTree>
    <p:extLst>
      <p:ext uri="{BB962C8B-B14F-4D97-AF65-F5344CB8AC3E}">
        <p14:creationId xmlns:p14="http://schemas.microsoft.com/office/powerpoint/2010/main" val="2111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1169</TotalTime>
  <Words>618</Words>
  <Application>Microsoft Office PowerPoint</Application>
  <PresentationFormat>Widescreen</PresentationFormat>
  <Paragraphs>106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Times New Roman</vt:lpstr>
      <vt:lpstr>Wingdings</vt:lpstr>
      <vt:lpstr>Office Theme</vt:lpstr>
      <vt:lpstr>«Բաց գիտության ազգային ամպային ենթակառուցվածք» պետական նպատակային ծրագիր</vt:lpstr>
      <vt:lpstr>«Բաց գիտության ազգային ամպային ենթակառուցվածք»   Ծրագրի նպատակները</vt:lpstr>
      <vt:lpstr>«Բաց գիտության ազգային ամպային ենթակառուցվածք»   Ծրագրի մասնակիցները</vt:lpstr>
      <vt:lpstr>«Բաց գիտության ազգային ամպային ենթակառուցվածք»   Ծրագրի խնդիրները</vt:lpstr>
      <vt:lpstr>«Բաց գիտության ազգային ամպային ենթակառուցվածք»   2025 թվականին հարապարակված գիտական հոդվածները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Hasmuk</dc:creator>
  <cp:lastModifiedBy>Artur Gevorgyan</cp:lastModifiedBy>
  <cp:revision>106</cp:revision>
  <dcterms:created xsi:type="dcterms:W3CDTF">2024-11-19T10:39:46Z</dcterms:created>
  <dcterms:modified xsi:type="dcterms:W3CDTF">2026-05-13T06:04:55Z</dcterms:modified>
</cp:coreProperties>
</file>